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83" r:id="rId4"/>
    <p:sldId id="280" r:id="rId5"/>
    <p:sldId id="281" r:id="rId6"/>
    <p:sldId id="282" r:id="rId7"/>
    <p:sldId id="284" r:id="rId8"/>
    <p:sldId id="286" r:id="rId9"/>
    <p:sldId id="285" r:id="rId10"/>
    <p:sldId id="287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3974" autoAdjust="0"/>
  </p:normalViewPr>
  <p:slideViewPr>
    <p:cSldViewPr snapToGrid="0">
      <p:cViewPr varScale="1">
        <p:scale>
          <a:sx n="67" d="100"/>
          <a:sy n="67" d="100"/>
        </p:scale>
        <p:origin x="3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53F9D-9FE1-4E27-B599-2B8E3108A49F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97DDE-3A6F-497F-A7EC-2C2CE024C2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512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29.11.2020.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hyperlink" Target="https://www.e-sfera.hr/dodatni-digitalni-sadrzaji/9bdbaff5-5dd4-4aea-b9e5-a49d2f50f0e7/assets/audio/3_9__invisible_ink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186" y="1593637"/>
            <a:ext cx="8590670" cy="1325194"/>
          </a:xfrm>
        </p:spPr>
        <p:txBody>
          <a:bodyPr>
            <a:normAutofit/>
          </a:bodyPr>
          <a:lstStyle/>
          <a:p>
            <a:r>
              <a:rPr lang="hr-HR" sz="6600" b="1" dirty="0" smtClean="0">
                <a:solidFill>
                  <a:srgbClr val="FF0000"/>
                </a:solidFill>
              </a:rPr>
              <a:t>UNIT 3: School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1521" y="306704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Fun</a:t>
            </a:r>
            <a:r>
              <a:rPr lang="hr-HR" sz="6600" dirty="0" smtClean="0"/>
              <a:t> </a:t>
            </a:r>
            <a:r>
              <a:rPr lang="hr-HR" sz="6600" dirty="0" err="1" smtClean="0"/>
              <a:t>with</a:t>
            </a:r>
            <a:r>
              <a:rPr lang="hr-HR" sz="6600" dirty="0" smtClean="0"/>
              <a:t> </a:t>
            </a:r>
            <a:r>
              <a:rPr lang="hr-HR" sz="6600" dirty="0" err="1" smtClean="0"/>
              <a:t>science</a:t>
            </a:r>
            <a:r>
              <a:rPr lang="hr-HR" sz="6600" dirty="0" smtClean="0"/>
              <a:t>!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399" y="3081338"/>
            <a:ext cx="5663038" cy="27765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2950" y="500063"/>
            <a:ext cx="69008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/>
              <a:t>PROJECT TIME</a:t>
            </a:r>
            <a:endParaRPr lang="hr-HR" sz="2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00150" y="1443038"/>
            <a:ext cx="992981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Zamisli da si tajni agent. Trebaš napisati tajnu poruku, poruku koju nitko ne može pročitati osim tebe.</a:t>
            </a:r>
          </a:p>
          <a:p>
            <a:r>
              <a:rPr lang="hr-HR" sz="2600" i="1" dirty="0" smtClean="0"/>
              <a:t>Izradi nevidljivu tintu i tajnu poruku na engleskom jeziku.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110993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91747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14951" y="414336"/>
            <a:ext cx="57292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54.</a:t>
            </a:r>
            <a:endParaRPr lang="hr-HR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5729288" y="1223963"/>
            <a:ext cx="57292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 </a:t>
            </a:r>
            <a:r>
              <a:rPr lang="hr-HR" sz="2600" dirty="0" err="1" smtClean="0"/>
              <a:t>science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Voliš li prirodu?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29288" y="2219326"/>
            <a:ext cx="57292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 </a:t>
            </a:r>
            <a:r>
              <a:rPr lang="hr-HR" sz="2600" dirty="0" err="1" smtClean="0"/>
              <a:t>maths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Voliš li matematiku?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729288" y="3262373"/>
            <a:ext cx="57292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Why</a:t>
            </a:r>
            <a:r>
              <a:rPr lang="hr-HR" sz="2600" dirty="0" smtClean="0"/>
              <a:t>? / </a:t>
            </a:r>
            <a:r>
              <a:rPr lang="hr-HR" sz="2600" dirty="0" err="1" smtClean="0"/>
              <a:t>Why</a:t>
            </a:r>
            <a:r>
              <a:rPr lang="hr-HR" sz="2600" dirty="0" smtClean="0"/>
              <a:t> </a:t>
            </a:r>
            <a:r>
              <a:rPr lang="hr-HR" sz="2600" dirty="0" err="1" smtClean="0"/>
              <a:t>not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Zašto? / Zašto ne?</a:t>
            </a:r>
            <a:endParaRPr lang="hr-HR" sz="2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729288" y="4305420"/>
            <a:ext cx="57292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Who’s</a:t>
            </a:r>
            <a:r>
              <a:rPr lang="hr-HR" sz="2600" dirty="0" smtClean="0"/>
              <a:t> </a:t>
            </a:r>
            <a:r>
              <a:rPr lang="hr-HR" sz="2600" dirty="0" err="1" smtClean="0"/>
              <a:t>good</a:t>
            </a:r>
            <a:r>
              <a:rPr lang="hr-HR" sz="2600" dirty="0" smtClean="0"/>
              <a:t> at </a:t>
            </a:r>
            <a:r>
              <a:rPr lang="hr-HR" sz="2600" dirty="0" err="1" smtClean="0"/>
              <a:t>science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Kome dobro ide priroda?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729288" y="5348467"/>
            <a:ext cx="57292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Who’s</a:t>
            </a:r>
            <a:r>
              <a:rPr lang="hr-HR" sz="2600" dirty="0" smtClean="0"/>
              <a:t> </a:t>
            </a:r>
            <a:r>
              <a:rPr lang="hr-HR" sz="2600" dirty="0" err="1" smtClean="0"/>
              <a:t>good</a:t>
            </a:r>
            <a:r>
              <a:rPr lang="hr-HR" sz="2600" dirty="0" smtClean="0"/>
              <a:t> at </a:t>
            </a:r>
            <a:r>
              <a:rPr lang="hr-HR" sz="2600" dirty="0" err="1" smtClean="0"/>
              <a:t>maths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Tko je dobar u matematici?</a:t>
            </a:r>
            <a:endParaRPr lang="hr-HR" sz="2600" i="1" dirty="0"/>
          </a:p>
        </p:txBody>
      </p:sp>
      <p:sp>
        <p:nvSpPr>
          <p:cNvPr id="12" name="Rectangle 11"/>
          <p:cNvSpPr/>
          <p:nvPr/>
        </p:nvSpPr>
        <p:spPr>
          <a:xfrm>
            <a:off x="5314951" y="414337"/>
            <a:ext cx="4786312" cy="582668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14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3076" y="785812"/>
            <a:ext cx="7986712" cy="449353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mean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Što znače ove riječi?</a:t>
            </a:r>
          </a:p>
          <a:p>
            <a:endParaRPr lang="hr-HR" sz="2600" i="1" dirty="0" smtClean="0"/>
          </a:p>
          <a:p>
            <a:endParaRPr lang="hr-HR" sz="2600" i="1" dirty="0"/>
          </a:p>
          <a:p>
            <a:r>
              <a:rPr lang="hr-HR" sz="2600" dirty="0" err="1" smtClean="0"/>
              <a:t>boil</a:t>
            </a:r>
            <a:r>
              <a:rPr lang="hr-HR" sz="2600" dirty="0" smtClean="0"/>
              <a:t> =					</a:t>
            </a:r>
            <a:r>
              <a:rPr lang="hr-HR" sz="2600" dirty="0" err="1" smtClean="0"/>
              <a:t>float</a:t>
            </a:r>
            <a:r>
              <a:rPr lang="hr-HR" sz="2600" dirty="0" smtClean="0"/>
              <a:t> =			</a:t>
            </a:r>
          </a:p>
          <a:p>
            <a:endParaRPr lang="hr-HR" sz="2600" dirty="0" smtClean="0"/>
          </a:p>
          <a:p>
            <a:r>
              <a:rPr lang="hr-HR" sz="2600" dirty="0" err="1" smtClean="0"/>
              <a:t>steam</a:t>
            </a:r>
            <a:r>
              <a:rPr lang="hr-HR" sz="2600" dirty="0" smtClean="0"/>
              <a:t> =				</a:t>
            </a:r>
            <a:r>
              <a:rPr lang="hr-HR" sz="2600" dirty="0" err="1" smtClean="0"/>
              <a:t>die</a:t>
            </a:r>
            <a:r>
              <a:rPr lang="hr-HR" sz="2600" dirty="0" smtClean="0"/>
              <a:t> </a:t>
            </a:r>
            <a:r>
              <a:rPr lang="hr-HR" sz="2600" dirty="0" err="1" smtClean="0"/>
              <a:t>out</a:t>
            </a:r>
            <a:r>
              <a:rPr lang="hr-HR" sz="2600" dirty="0" smtClean="0"/>
              <a:t> = </a:t>
            </a:r>
          </a:p>
          <a:p>
            <a:endParaRPr lang="hr-HR" sz="2600" dirty="0" smtClean="0"/>
          </a:p>
          <a:p>
            <a:r>
              <a:rPr lang="hr-HR" sz="2600" dirty="0" err="1" smtClean="0"/>
              <a:t>sneeze</a:t>
            </a:r>
            <a:r>
              <a:rPr lang="hr-HR" sz="2600" dirty="0" smtClean="0"/>
              <a:t> = 				</a:t>
            </a:r>
            <a:r>
              <a:rPr lang="hr-HR" sz="2600" dirty="0" err="1" smtClean="0"/>
              <a:t>hatch</a:t>
            </a:r>
            <a:r>
              <a:rPr lang="hr-HR" sz="2600" dirty="0" smtClean="0"/>
              <a:t> = </a:t>
            </a:r>
          </a:p>
          <a:p>
            <a:endParaRPr lang="hr-HR" sz="2600" dirty="0" smtClean="0"/>
          </a:p>
          <a:p>
            <a:r>
              <a:rPr lang="hr-HR" sz="2600" dirty="0" err="1" smtClean="0"/>
              <a:t>sink</a:t>
            </a:r>
            <a:r>
              <a:rPr lang="hr-HR" sz="2600" dirty="0" smtClean="0"/>
              <a:t> =					</a:t>
            </a:r>
            <a:r>
              <a:rPr lang="hr-HR" sz="2600" dirty="0" err="1" smtClean="0"/>
              <a:t>freeze</a:t>
            </a:r>
            <a:r>
              <a:rPr lang="hr-HR" sz="2600" dirty="0" smtClean="0"/>
              <a:t> =</a:t>
            </a:r>
          </a:p>
        </p:txBody>
      </p:sp>
      <p:sp>
        <p:nvSpPr>
          <p:cNvPr id="5" name="Rectangle 4"/>
          <p:cNvSpPr/>
          <p:nvPr/>
        </p:nvSpPr>
        <p:spPr>
          <a:xfrm>
            <a:off x="2723747" y="2372796"/>
            <a:ext cx="11635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ključati</a:t>
            </a:r>
            <a:endParaRPr lang="hr-HR" sz="2600" dirty="0"/>
          </a:p>
        </p:txBody>
      </p:sp>
      <p:sp>
        <p:nvSpPr>
          <p:cNvPr id="6" name="Rectangle 5"/>
          <p:cNvSpPr/>
          <p:nvPr/>
        </p:nvSpPr>
        <p:spPr>
          <a:xfrm>
            <a:off x="3074292" y="3151285"/>
            <a:ext cx="81304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 smtClean="0"/>
              <a:t>para</a:t>
            </a:r>
            <a:endParaRPr lang="hr-HR" sz="2600" dirty="0"/>
          </a:p>
        </p:txBody>
      </p:sp>
      <p:sp>
        <p:nvSpPr>
          <p:cNvPr id="7" name="Rectangle 6"/>
          <p:cNvSpPr/>
          <p:nvPr/>
        </p:nvSpPr>
        <p:spPr>
          <a:xfrm>
            <a:off x="7562049" y="4737792"/>
            <a:ext cx="18633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smrzavati se</a:t>
            </a:r>
          </a:p>
        </p:txBody>
      </p:sp>
      <p:sp>
        <p:nvSpPr>
          <p:cNvPr id="9" name="Rectangle 8"/>
          <p:cNvSpPr/>
          <p:nvPr/>
        </p:nvSpPr>
        <p:spPr>
          <a:xfrm>
            <a:off x="3074292" y="3908879"/>
            <a:ext cx="94609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 smtClean="0"/>
              <a:t>kihati</a:t>
            </a:r>
            <a:endParaRPr lang="hr-HR" sz="2600" dirty="0"/>
          </a:p>
        </p:txBody>
      </p:sp>
      <p:sp>
        <p:nvSpPr>
          <p:cNvPr id="10" name="Rectangle 9"/>
          <p:cNvSpPr/>
          <p:nvPr/>
        </p:nvSpPr>
        <p:spPr>
          <a:xfrm>
            <a:off x="2726055" y="4737791"/>
            <a:ext cx="99655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 smtClean="0"/>
              <a:t>tonuti</a:t>
            </a:r>
            <a:endParaRPr lang="hr-HR" sz="2600" dirty="0"/>
          </a:p>
        </p:txBody>
      </p:sp>
      <p:sp>
        <p:nvSpPr>
          <p:cNvPr id="11" name="Rectangle 10"/>
          <p:cNvSpPr/>
          <p:nvPr/>
        </p:nvSpPr>
        <p:spPr>
          <a:xfrm>
            <a:off x="7384355" y="2372795"/>
            <a:ext cx="10729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 smtClean="0"/>
              <a:t>plutati</a:t>
            </a:r>
            <a:endParaRPr lang="hr-HR" sz="2600" dirty="0"/>
          </a:p>
        </p:txBody>
      </p:sp>
      <p:sp>
        <p:nvSpPr>
          <p:cNvPr id="12" name="Rectangle 11"/>
          <p:cNvSpPr/>
          <p:nvPr/>
        </p:nvSpPr>
        <p:spPr>
          <a:xfrm>
            <a:off x="7562049" y="3959778"/>
            <a:ext cx="12089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i</a:t>
            </a:r>
            <a:r>
              <a:rPr lang="hr-HR" sz="2600" i="1" dirty="0" smtClean="0"/>
              <a:t>zleći se</a:t>
            </a:r>
            <a:endParaRPr lang="hr-HR" sz="2600" dirty="0"/>
          </a:p>
        </p:txBody>
      </p:sp>
      <p:sp>
        <p:nvSpPr>
          <p:cNvPr id="13" name="Rectangle 12"/>
          <p:cNvSpPr/>
          <p:nvPr/>
        </p:nvSpPr>
        <p:spPr>
          <a:xfrm>
            <a:off x="7630048" y="3139882"/>
            <a:ext cx="145905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u</a:t>
            </a:r>
            <a:r>
              <a:rPr lang="hr-HR" sz="2600" i="1" dirty="0" smtClean="0"/>
              <a:t>gasiti se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298349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02258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00738" y="1042988"/>
            <a:ext cx="5729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Riješi kviz. Odgovore možeš potražiti na internetu.</a:t>
            </a:r>
            <a:endParaRPr lang="hr-HR" sz="2800" i="1" dirty="0"/>
          </a:p>
        </p:txBody>
      </p:sp>
      <p:sp>
        <p:nvSpPr>
          <p:cNvPr id="6" name="Oval 5"/>
          <p:cNvSpPr/>
          <p:nvPr/>
        </p:nvSpPr>
        <p:spPr>
          <a:xfrm>
            <a:off x="785813" y="1042988"/>
            <a:ext cx="342899" cy="3714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6"/>
          <p:cNvSpPr/>
          <p:nvPr/>
        </p:nvSpPr>
        <p:spPr>
          <a:xfrm>
            <a:off x="785812" y="2085975"/>
            <a:ext cx="342899" cy="3714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757235" y="3128962"/>
            <a:ext cx="342899" cy="3714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757235" y="4414838"/>
            <a:ext cx="300035" cy="3143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714371" y="5422105"/>
            <a:ext cx="342899" cy="3714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728660" y="6443660"/>
            <a:ext cx="342899" cy="3714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2886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797000"/>
            <a:ext cx="9344025" cy="5227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43015" y="187968"/>
            <a:ext cx="94726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Riješi matematičke zadatke.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615113" y="1203404"/>
            <a:ext cx="352901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120 </a:t>
            </a:r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every</a:t>
            </a:r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day</a:t>
            </a:r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, 840 </a:t>
            </a:r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every</a:t>
            </a:r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week</a:t>
            </a:r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65168" y="3187038"/>
            <a:ext cx="35290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£4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93717" y="4941062"/>
            <a:ext cx="35290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4 </a:t>
            </a:r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days</a:t>
            </a:r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24" y="6233421"/>
            <a:ext cx="10387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Smisli još 3-4 kviz pitanja iz matematike ili prirode na engleskom jeziku!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288466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57288" y="414338"/>
            <a:ext cx="99441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Why</a:t>
            </a:r>
            <a:r>
              <a:rPr lang="hr-HR" sz="2600" dirty="0" smtClean="0"/>
              <a:t>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think</a:t>
            </a:r>
            <a:r>
              <a:rPr lang="hr-HR" sz="2600" dirty="0" smtClean="0"/>
              <a:t> </a:t>
            </a:r>
            <a:r>
              <a:rPr lang="hr-HR" sz="2600" dirty="0" err="1" smtClean="0"/>
              <a:t>it’s</a:t>
            </a:r>
            <a:r>
              <a:rPr lang="hr-HR" sz="2600" dirty="0" smtClean="0"/>
              <a:t> </a:t>
            </a:r>
            <a:r>
              <a:rPr lang="hr-HR" sz="2600" dirty="0" err="1" smtClean="0"/>
              <a:t>important</a:t>
            </a:r>
            <a:r>
              <a:rPr lang="hr-HR" sz="2600" dirty="0" smtClean="0"/>
              <a:t> to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maths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science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Zašto je, po tvom mišljenju, važno znati matematiku i prirodu?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57287" y="1405354"/>
            <a:ext cx="99441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 smtClean="0"/>
              <a:t>can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do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maths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science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Kako možeš upotrijebiti znanje iz matematike i prirode?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157287" y="2396370"/>
            <a:ext cx="99441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any</a:t>
            </a:r>
            <a:r>
              <a:rPr lang="hr-HR" sz="2600" dirty="0" smtClean="0"/>
              <a:t> </a:t>
            </a:r>
            <a:r>
              <a:rPr lang="hr-HR" sz="2600" dirty="0" err="1" smtClean="0"/>
              <a:t>important</a:t>
            </a:r>
            <a:r>
              <a:rPr lang="hr-HR" sz="2600" dirty="0" smtClean="0"/>
              <a:t> </a:t>
            </a:r>
            <a:r>
              <a:rPr lang="hr-HR" sz="2600" dirty="0" err="1" smtClean="0"/>
              <a:t>scientists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Znaš li neke poznate znanstvenike?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157287" y="3387386"/>
            <a:ext cx="99441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any</a:t>
            </a:r>
            <a:r>
              <a:rPr lang="hr-HR" sz="2600" dirty="0" smtClean="0"/>
              <a:t> film </a:t>
            </a:r>
            <a:r>
              <a:rPr lang="hr-HR" sz="2600" dirty="0" err="1" smtClean="0"/>
              <a:t>or</a:t>
            </a:r>
            <a:r>
              <a:rPr lang="hr-HR" sz="2600" dirty="0" smtClean="0"/>
              <a:t> TV </a:t>
            </a:r>
            <a:r>
              <a:rPr lang="hr-HR" sz="2600" dirty="0" err="1" smtClean="0"/>
              <a:t>characters</a:t>
            </a:r>
            <a:r>
              <a:rPr lang="hr-HR" sz="2600" dirty="0" smtClean="0"/>
              <a:t> </a:t>
            </a:r>
            <a:r>
              <a:rPr lang="hr-HR" sz="2600" dirty="0" err="1" smtClean="0"/>
              <a:t>who</a:t>
            </a:r>
            <a:r>
              <a:rPr lang="hr-HR" sz="2600" dirty="0" smtClean="0"/>
              <a:t> use </a:t>
            </a:r>
            <a:r>
              <a:rPr lang="hr-HR" sz="2600" dirty="0" err="1" smtClean="0"/>
              <a:t>science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their</a:t>
            </a:r>
            <a:r>
              <a:rPr lang="hr-HR" sz="2600" dirty="0" smtClean="0"/>
              <a:t> </a:t>
            </a:r>
            <a:r>
              <a:rPr lang="hr-HR" sz="2600" dirty="0" err="1" smtClean="0"/>
              <a:t>work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Znaš li neke likove iz filmova ili televizijskih serija/programa koji koriste znanost u svom poslu?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57287" y="4680048"/>
            <a:ext cx="108299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any</a:t>
            </a:r>
            <a:r>
              <a:rPr lang="hr-HR" sz="2600" dirty="0" smtClean="0"/>
              <a:t> film </a:t>
            </a:r>
            <a:r>
              <a:rPr lang="hr-HR" sz="2600" dirty="0" err="1" smtClean="0"/>
              <a:t>or</a:t>
            </a:r>
            <a:r>
              <a:rPr lang="hr-HR" sz="2600" dirty="0" smtClean="0"/>
              <a:t> TV </a:t>
            </a:r>
            <a:r>
              <a:rPr lang="hr-HR" sz="2600" dirty="0" err="1" smtClean="0"/>
              <a:t>characters</a:t>
            </a:r>
            <a:r>
              <a:rPr lang="hr-HR" sz="2600" dirty="0" smtClean="0"/>
              <a:t> </a:t>
            </a:r>
            <a:r>
              <a:rPr lang="hr-HR" sz="2600" dirty="0" err="1" smtClean="0"/>
              <a:t>who</a:t>
            </a:r>
            <a:r>
              <a:rPr lang="hr-HR" sz="2600" dirty="0" smtClean="0"/>
              <a:t> are </a:t>
            </a:r>
            <a:r>
              <a:rPr lang="hr-HR" sz="2600" dirty="0" err="1" smtClean="0"/>
              <a:t>secret</a:t>
            </a:r>
            <a:r>
              <a:rPr lang="hr-HR" sz="2600" dirty="0" smtClean="0"/>
              <a:t> </a:t>
            </a:r>
            <a:r>
              <a:rPr lang="hr-HR" sz="2600" dirty="0" err="1" smtClean="0"/>
              <a:t>agents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Znaš li neke likove iz filmova ili televizijskih serija/programa koji su tajni agenti?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57287" y="5726488"/>
            <a:ext cx="99441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How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think</a:t>
            </a:r>
            <a:r>
              <a:rPr lang="hr-HR" sz="2600" dirty="0" smtClean="0"/>
              <a:t> </a:t>
            </a:r>
            <a:r>
              <a:rPr lang="hr-HR" sz="2600" dirty="0" err="1" smtClean="0"/>
              <a:t>they</a:t>
            </a:r>
            <a:r>
              <a:rPr lang="hr-HR" sz="2600" dirty="0" smtClean="0"/>
              <a:t> </a:t>
            </a:r>
            <a:r>
              <a:rPr lang="hr-HR" sz="2600" dirty="0" err="1" smtClean="0"/>
              <a:t>communicate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Na koji način oni komuniciraju?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28688" y="312747"/>
            <a:ext cx="11058525" cy="6306293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6658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00588" cy="68759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43538" y="485775"/>
            <a:ext cx="60007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53.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3733"/>
            <a:ext cx="6432378" cy="628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79457" y="211943"/>
            <a:ext cx="64793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Kako napraviti nevidljivu tintu</a:t>
            </a:r>
            <a:endParaRPr lang="hr-HR" sz="26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031" y="1384459"/>
            <a:ext cx="11421527" cy="5300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1526" y="984409"/>
            <a:ext cx="37004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Poveži riječi sa slikama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377107" y="5386388"/>
            <a:ext cx="628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hr-H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24523" y="3557528"/>
            <a:ext cx="628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hr-H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7182" y="5995481"/>
            <a:ext cx="6286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73132" y="2809876"/>
            <a:ext cx="628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hr-H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0748" y="2101067"/>
            <a:ext cx="628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hr-H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1739" y="4784825"/>
            <a:ext cx="6286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08096" y="4967228"/>
            <a:ext cx="6286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>
                <a:solidFill>
                  <a:schemeClr val="accent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49024" y="2362677"/>
            <a:ext cx="1602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 dirty="0"/>
              <a:t>p</a:t>
            </a:r>
            <a:r>
              <a:rPr lang="hr-HR" sz="2000" i="1" dirty="0" smtClean="0"/>
              <a:t>ola limuna</a:t>
            </a:r>
            <a:endParaRPr lang="hr-HR" sz="2000" i="1" dirty="0"/>
          </a:p>
        </p:txBody>
      </p:sp>
      <p:sp>
        <p:nvSpPr>
          <p:cNvPr id="18" name="Rectangle 17"/>
          <p:cNvSpPr/>
          <p:nvPr/>
        </p:nvSpPr>
        <p:spPr>
          <a:xfrm>
            <a:off x="2387268" y="4034552"/>
            <a:ext cx="14864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i="1" dirty="0"/>
              <a:t>š</a:t>
            </a:r>
            <a:r>
              <a:rPr lang="hr-HR" sz="2000" i="1" dirty="0" smtClean="0"/>
              <a:t>tapići za uši</a:t>
            </a: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01126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88" y="557214"/>
            <a:ext cx="43178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mean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Što ove riječi znače?</a:t>
            </a:r>
            <a:endParaRPr lang="hr-HR" sz="2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28688" y="2114551"/>
            <a:ext cx="1077277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mix </a:t>
            </a:r>
            <a:r>
              <a:rPr lang="hr-HR" sz="2600" dirty="0" smtClean="0"/>
              <a:t>–		</a:t>
            </a:r>
            <a:r>
              <a:rPr lang="hr-HR" sz="2600" i="1" dirty="0" smtClean="0"/>
              <a:t>				</a:t>
            </a:r>
            <a:r>
              <a:rPr lang="hr-HR" sz="2600" dirty="0" err="1" smtClean="0"/>
              <a:t>squeeze</a:t>
            </a:r>
            <a:r>
              <a:rPr lang="hr-HR" sz="2600" dirty="0" smtClean="0"/>
              <a:t> </a:t>
            </a:r>
            <a:r>
              <a:rPr lang="hr-HR" sz="2600" dirty="0" smtClean="0"/>
              <a:t>-</a:t>
            </a:r>
            <a:endParaRPr lang="hr-HR" sz="2600" i="1" dirty="0" smtClean="0"/>
          </a:p>
          <a:p>
            <a:endParaRPr lang="hr-HR" sz="2600" i="1" dirty="0"/>
          </a:p>
          <a:p>
            <a:r>
              <a:rPr lang="hr-HR" sz="2600" dirty="0" err="1" smtClean="0"/>
              <a:t>dip</a:t>
            </a:r>
            <a:r>
              <a:rPr lang="hr-HR" sz="2600" dirty="0" smtClean="0"/>
              <a:t> </a:t>
            </a:r>
            <a:r>
              <a:rPr lang="hr-HR" sz="2600" dirty="0" smtClean="0"/>
              <a:t>–	</a:t>
            </a:r>
            <a:r>
              <a:rPr lang="hr-HR" sz="2600" i="1" dirty="0" smtClean="0"/>
              <a:t>					</a:t>
            </a:r>
            <a:r>
              <a:rPr lang="hr-HR" sz="2600" dirty="0" err="1" smtClean="0"/>
              <a:t>add</a:t>
            </a:r>
            <a:r>
              <a:rPr lang="hr-HR" sz="2600" dirty="0" smtClean="0"/>
              <a:t> </a:t>
            </a:r>
            <a:r>
              <a:rPr lang="hr-HR" sz="2600" dirty="0" smtClean="0"/>
              <a:t>-</a:t>
            </a:r>
            <a:endParaRPr lang="hr-HR" sz="2600" i="1" dirty="0" smtClean="0"/>
          </a:p>
          <a:p>
            <a:endParaRPr lang="hr-HR" sz="2600" i="1" dirty="0"/>
          </a:p>
          <a:p>
            <a:r>
              <a:rPr lang="hr-HR" sz="2600" dirty="0" err="1" smtClean="0"/>
              <a:t>hold</a:t>
            </a:r>
            <a:r>
              <a:rPr lang="hr-HR" sz="2600" dirty="0" smtClean="0"/>
              <a:t> – </a:t>
            </a:r>
            <a:r>
              <a:rPr lang="hr-HR" sz="2600" i="1" dirty="0" smtClean="0"/>
              <a:t>		</a:t>
            </a:r>
            <a:r>
              <a:rPr lang="hr-HR" sz="2600" i="1" dirty="0" smtClean="0"/>
              <a:t>	</a:t>
            </a:r>
            <a:r>
              <a:rPr lang="hr-HR" sz="2600" i="1" dirty="0" smtClean="0"/>
              <a:t>			</a:t>
            </a:r>
            <a:r>
              <a:rPr lang="hr-HR" sz="2600" dirty="0" err="1" smtClean="0"/>
              <a:t>heat</a:t>
            </a:r>
            <a:r>
              <a:rPr lang="hr-HR" sz="2600" i="1" dirty="0" smtClean="0"/>
              <a:t> – </a:t>
            </a:r>
          </a:p>
          <a:p>
            <a:endParaRPr lang="hr-HR" sz="2600" i="1" dirty="0"/>
          </a:p>
          <a:p>
            <a:r>
              <a:rPr lang="hr-HR" sz="2600" dirty="0" smtClean="0"/>
              <a:t>a </a:t>
            </a:r>
            <a:r>
              <a:rPr lang="hr-HR" sz="2600" dirty="0" err="1" smtClean="0"/>
              <a:t>few</a:t>
            </a:r>
            <a:r>
              <a:rPr lang="hr-HR" sz="2600" dirty="0" smtClean="0"/>
              <a:t> </a:t>
            </a:r>
            <a:r>
              <a:rPr lang="hr-HR" sz="2600" dirty="0" err="1" smtClean="0"/>
              <a:t>drops</a:t>
            </a:r>
            <a:r>
              <a:rPr lang="hr-HR" sz="2600" dirty="0" smtClean="0"/>
              <a:t> </a:t>
            </a:r>
            <a:r>
              <a:rPr lang="hr-HR" sz="2600" dirty="0" smtClean="0"/>
              <a:t>–</a:t>
            </a:r>
            <a:r>
              <a:rPr lang="hr-HR" sz="2600" i="1" dirty="0" smtClean="0"/>
              <a:t>			</a:t>
            </a:r>
            <a:r>
              <a:rPr lang="hr-HR" sz="2600" i="1" dirty="0" smtClean="0"/>
              <a:t>		</a:t>
            </a:r>
            <a:r>
              <a:rPr lang="hr-HR" sz="2600" dirty="0" err="1" smtClean="0"/>
              <a:t>dry</a:t>
            </a:r>
            <a:r>
              <a:rPr lang="hr-HR" sz="2600" dirty="0" smtClean="0"/>
              <a:t> </a:t>
            </a:r>
            <a:r>
              <a:rPr lang="hr-HR" sz="2600" dirty="0" smtClean="0"/>
              <a:t>– </a:t>
            </a:r>
            <a:endParaRPr lang="hr-HR" sz="2600" dirty="0"/>
          </a:p>
        </p:txBody>
      </p:sp>
      <p:sp>
        <p:nvSpPr>
          <p:cNvPr id="2" name="Rectangle 1"/>
          <p:cNvSpPr/>
          <p:nvPr/>
        </p:nvSpPr>
        <p:spPr>
          <a:xfrm>
            <a:off x="1832150" y="2114551"/>
            <a:ext cx="12554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miješati</a:t>
            </a:r>
            <a:endParaRPr lang="hr-HR" sz="2600" dirty="0"/>
          </a:p>
        </p:txBody>
      </p:sp>
      <p:sp>
        <p:nvSpPr>
          <p:cNvPr id="3" name="Rectangle 2"/>
          <p:cNvSpPr/>
          <p:nvPr/>
        </p:nvSpPr>
        <p:spPr>
          <a:xfrm>
            <a:off x="1819123" y="2899561"/>
            <a:ext cx="11977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umočiti</a:t>
            </a:r>
            <a:endParaRPr lang="hr-HR" sz="2600" dirty="0"/>
          </a:p>
        </p:txBody>
      </p:sp>
      <p:sp>
        <p:nvSpPr>
          <p:cNvPr id="6" name="Rectangle 5"/>
          <p:cNvSpPr/>
          <p:nvPr/>
        </p:nvSpPr>
        <p:spPr>
          <a:xfrm>
            <a:off x="1981838" y="3707384"/>
            <a:ext cx="95609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držati</a:t>
            </a:r>
            <a:endParaRPr lang="hr-HR" sz="2600" dirty="0"/>
          </a:p>
        </p:txBody>
      </p:sp>
      <p:sp>
        <p:nvSpPr>
          <p:cNvPr id="7" name="Rectangle 6"/>
          <p:cNvSpPr/>
          <p:nvPr/>
        </p:nvSpPr>
        <p:spPr>
          <a:xfrm>
            <a:off x="2937934" y="4494671"/>
            <a:ext cx="193040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nekoliko kapi</a:t>
            </a:r>
            <a:endParaRPr lang="hr-HR" sz="2600" dirty="0"/>
          </a:p>
        </p:txBody>
      </p:sp>
      <p:sp>
        <p:nvSpPr>
          <p:cNvPr id="8" name="Rectangle 7"/>
          <p:cNvSpPr/>
          <p:nvPr/>
        </p:nvSpPr>
        <p:spPr>
          <a:xfrm>
            <a:off x="7798130" y="2114551"/>
            <a:ext cx="128432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iscijediti</a:t>
            </a:r>
          </a:p>
        </p:txBody>
      </p:sp>
      <p:sp>
        <p:nvSpPr>
          <p:cNvPr id="9" name="Rectangle 8"/>
          <p:cNvSpPr/>
          <p:nvPr/>
        </p:nvSpPr>
        <p:spPr>
          <a:xfrm>
            <a:off x="7268177" y="2899561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dodati</a:t>
            </a:r>
            <a:endParaRPr lang="hr-HR" sz="2600" dirty="0"/>
          </a:p>
        </p:txBody>
      </p:sp>
      <p:sp>
        <p:nvSpPr>
          <p:cNvPr id="10" name="Rectangle 9"/>
          <p:cNvSpPr/>
          <p:nvPr/>
        </p:nvSpPr>
        <p:spPr>
          <a:xfrm>
            <a:off x="7423055" y="3684571"/>
            <a:ext cx="128471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zagrijati</a:t>
            </a:r>
            <a:endParaRPr lang="hr-HR" sz="2600" dirty="0"/>
          </a:p>
        </p:txBody>
      </p:sp>
      <p:sp>
        <p:nvSpPr>
          <p:cNvPr id="11" name="Rectangle 10"/>
          <p:cNvSpPr/>
          <p:nvPr/>
        </p:nvSpPr>
        <p:spPr>
          <a:xfrm>
            <a:off x="7268177" y="4469581"/>
            <a:ext cx="161935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i="1" dirty="0"/>
              <a:t>osušiti (se)</a:t>
            </a:r>
            <a:endParaRPr lang="hr-HR" sz="2600" dirty="0"/>
          </a:p>
        </p:txBody>
      </p:sp>
      <p:sp>
        <p:nvSpPr>
          <p:cNvPr id="12" name="Rectangle 11"/>
          <p:cNvSpPr/>
          <p:nvPr/>
        </p:nvSpPr>
        <p:spPr>
          <a:xfrm>
            <a:off x="781713" y="384172"/>
            <a:ext cx="8929687" cy="503077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6652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" y="1581148"/>
            <a:ext cx="11095076" cy="398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8298" y="685747"/>
            <a:ext cx="10401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Pogledaj upute. Nadopuni rečenice riječima iz 1. zadatka.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171825" y="2214563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lemon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9187" y="2214562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chemeClr val="accent1">
                    <a:lumMod val="50000"/>
                  </a:schemeClr>
                </a:solidFill>
              </a:rPr>
              <a:t>water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948" y="2707005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spoon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24987" y="3171092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paper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1925" y="3574477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invisible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7300" y="4066920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>
                <a:solidFill>
                  <a:schemeClr val="accent1">
                    <a:lumMod val="50000"/>
                  </a:schemeClr>
                </a:solidFill>
              </a:rPr>
              <a:t>bulb</a:t>
            </a:r>
            <a:endParaRPr lang="hr-HR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81925" y="5460084"/>
            <a:ext cx="41576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err="1">
                <a:hlinkClick r:id="rId5"/>
              </a:rPr>
              <a:t>https</a:t>
            </a:r>
            <a:r>
              <a:rPr lang="hr-HR" dirty="0">
                <a:hlinkClick r:id="rId5"/>
              </a:rPr>
              <a:t>://</a:t>
            </a:r>
            <a:r>
              <a:rPr lang="hr-HR" dirty="0" err="1">
                <a:hlinkClick r:id="rId5"/>
              </a:rPr>
              <a:t>www.e-sfera.hr</a:t>
            </a:r>
            <a:r>
              <a:rPr lang="hr-HR" dirty="0">
                <a:hlinkClick r:id="rId5"/>
              </a:rPr>
              <a:t>/dodatni-digitalni-</a:t>
            </a:r>
            <a:r>
              <a:rPr lang="hr-HR" dirty="0" err="1">
                <a:hlinkClick r:id="rId5"/>
              </a:rPr>
              <a:t>sadrzaji</a:t>
            </a:r>
            <a:r>
              <a:rPr lang="hr-HR" dirty="0">
                <a:hlinkClick r:id="rId5"/>
              </a:rPr>
              <a:t>/</a:t>
            </a:r>
            <a:r>
              <a:rPr lang="hr-HR" dirty="0" err="1">
                <a:hlinkClick r:id="rId5"/>
              </a:rPr>
              <a:t>9bdbaff5-5dd4-4aea-b9e5-a49d2f50f0e7</a:t>
            </a:r>
            <a:r>
              <a:rPr lang="hr-HR" dirty="0">
                <a:hlinkClick r:id="rId5"/>
              </a:rPr>
              <a:t>/</a:t>
            </a:r>
            <a:r>
              <a:rPr lang="hr-HR" dirty="0" err="1">
                <a:hlinkClick r:id="rId5"/>
              </a:rPr>
              <a:t>assets</a:t>
            </a:r>
            <a:r>
              <a:rPr lang="hr-HR" dirty="0">
                <a:hlinkClick r:id="rId5"/>
              </a:rPr>
              <a:t>/audio/3_9__</a:t>
            </a:r>
            <a:r>
              <a:rPr lang="hr-HR" dirty="0" err="1" smtClean="0">
                <a:hlinkClick r:id="rId5"/>
              </a:rPr>
              <a:t>invisible_ink.mp3</a:t>
            </a:r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771525" y="5718086"/>
            <a:ext cx="66579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Listen</a:t>
            </a:r>
            <a:r>
              <a:rPr lang="hr-HR" sz="2600" dirty="0" smtClean="0"/>
              <a:t> </a:t>
            </a:r>
            <a:r>
              <a:rPr lang="hr-HR" sz="2600" dirty="0" err="1" smtClean="0"/>
              <a:t>and</a:t>
            </a:r>
            <a:r>
              <a:rPr lang="hr-HR" sz="2600" dirty="0" smtClean="0"/>
              <a:t> </a:t>
            </a:r>
            <a:r>
              <a:rPr lang="hr-HR" sz="2600" dirty="0" err="1" smtClean="0"/>
              <a:t>check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answers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Slušaj i provjeri točnost svojih odgovora.</a:t>
            </a:r>
            <a:endParaRPr lang="hr-HR" sz="2600" i="1" dirty="0"/>
          </a:p>
        </p:txBody>
      </p:sp>
      <p:pic>
        <p:nvPicPr>
          <p:cNvPr id="14" name="3_9__invisible_in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35748" y="55678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8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17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2626</TotalTime>
  <Words>377</Words>
  <Application>Microsoft Office PowerPoint</Application>
  <PresentationFormat>Widescreen</PresentationFormat>
  <Paragraphs>92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UNIT 3: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236</cp:revision>
  <dcterms:created xsi:type="dcterms:W3CDTF">2020-09-19T11:02:00Z</dcterms:created>
  <dcterms:modified xsi:type="dcterms:W3CDTF">2020-11-29T14:56:13Z</dcterms:modified>
</cp:coreProperties>
</file>